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6" r:id="rId4"/>
    <p:sldId id="267" r:id="rId5"/>
    <p:sldId id="268" r:id="rId6"/>
    <p:sldId id="271" r:id="rId7"/>
    <p:sldId id="273" r:id="rId8"/>
    <p:sldId id="269" r:id="rId9"/>
    <p:sldId id="272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FE5CC-F2F7-4F64-80D2-1FACCBC2E323}" type="datetimeFigureOut">
              <a:rPr lang="en-GB" smtClean="0"/>
              <a:pPr/>
              <a:t>11/06/2018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CF966-3883-4B6C-8A5F-F49E8DE0A55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Caring for those in need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3886200"/>
            <a:ext cx="4866493" cy="1752600"/>
          </a:xfrm>
        </p:spPr>
        <p:txBody>
          <a:bodyPr/>
          <a:lstStyle/>
          <a:p>
            <a:pPr algn="r"/>
            <a:r>
              <a:rPr lang="en-US" sz="3600" dirty="0" smtClean="0"/>
              <a:t>1 Timothy </a:t>
            </a:r>
            <a:r>
              <a:rPr lang="en-US" sz="3600" dirty="0" smtClean="0"/>
              <a:t>5:1 </a:t>
            </a:r>
            <a:r>
              <a:rPr lang="en-US" sz="3600" dirty="0" smtClean="0"/>
              <a:t>- 16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In this section of the letter </a:t>
            </a:r>
            <a:r>
              <a:rPr lang="en-US" sz="2800" b="1" dirty="0" smtClean="0"/>
              <a:t>(through to 6:2) P</a:t>
            </a:r>
            <a:r>
              <a:rPr lang="en-GB" sz="2800" b="1" dirty="0" err="1" smtClean="0"/>
              <a:t>aul</a:t>
            </a:r>
            <a:r>
              <a:rPr lang="en-US" sz="2800" b="1" dirty="0" smtClean="0"/>
              <a:t> advises Timothy </a:t>
            </a:r>
            <a:r>
              <a:rPr lang="en-US" sz="2800" b="1" dirty="0" smtClean="0"/>
              <a:t>regarding relationships within the church family, God’s household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HONOURING ONE ANOTHER (1 – 2)</a:t>
            </a:r>
            <a:endParaRPr lang="en-US" sz="2800" b="1" dirty="0" smtClean="0"/>
          </a:p>
          <a:p>
            <a:r>
              <a:rPr lang="en-GB" sz="2800" b="1" dirty="0" smtClean="0"/>
              <a:t>The church is the family of God and within that family there needs to be mutual respect</a:t>
            </a:r>
          </a:p>
          <a:p>
            <a:r>
              <a:rPr lang="en-GB" sz="2800" b="1" dirty="0" smtClean="0"/>
              <a:t>See Mark 3:34,35 for Jesus’ teaching</a:t>
            </a:r>
          </a:p>
          <a:p>
            <a:r>
              <a:rPr lang="en-GB" sz="2800" b="1" dirty="0" smtClean="0"/>
              <a:t>We are to treat one another as if we are a family based on mutual respect and honour</a:t>
            </a:r>
          </a:p>
          <a:p>
            <a:r>
              <a:rPr lang="en-GB" sz="2800" b="1" dirty="0" smtClean="0"/>
              <a:t>Our speech towards each other is important – build up, don’t tear down</a:t>
            </a: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CARING FOR MEMBERS IN NEED  (3 – 16)</a:t>
            </a:r>
            <a:endParaRPr lang="en-US" b="1" dirty="0" smtClean="0"/>
          </a:p>
          <a:p>
            <a:r>
              <a:rPr lang="en-GB" sz="2800" b="1" dirty="0" smtClean="0"/>
              <a:t>Remember that there was no welfare state in Ephesus</a:t>
            </a:r>
          </a:p>
          <a:p>
            <a:r>
              <a:rPr lang="en-GB" sz="2800" b="1" dirty="0" smtClean="0"/>
              <a:t>Honouring widows is not just a question of recognising their status – there are practical and financial implications</a:t>
            </a:r>
          </a:p>
          <a:p>
            <a:r>
              <a:rPr lang="en-GB" sz="2800" b="1" dirty="0" smtClean="0"/>
              <a:t>In Exodus 22:22 we see that God is protective of vulnerable widows</a:t>
            </a:r>
          </a:p>
          <a:p>
            <a:r>
              <a:rPr lang="en-GB" sz="2800" b="1" dirty="0" smtClean="0"/>
              <a:t>See Acts 6:1 for an example of early adoption of the practice of helping widows within the church</a:t>
            </a: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CARING FOR MEMBERS IN NEED  (3 – 16</a:t>
            </a:r>
            <a:r>
              <a:rPr lang="en-US" sz="2800" b="1" dirty="0" smtClean="0"/>
              <a:t>)</a:t>
            </a:r>
            <a:endParaRPr lang="en-US" sz="2800" b="1" dirty="0" smtClean="0"/>
          </a:p>
          <a:p>
            <a:r>
              <a:rPr lang="en-GB" sz="2800" b="1" dirty="0" smtClean="0"/>
              <a:t>The primary responsibility for care lies with the widow’s own family who are themselves believers (4 – 8)</a:t>
            </a:r>
          </a:p>
          <a:p>
            <a:r>
              <a:rPr lang="en-GB" sz="2800" b="1" dirty="0" smtClean="0"/>
              <a:t>Remember that this was expected in both Jewish and Gentile society at the time, to not help would bring shame on the family</a:t>
            </a:r>
            <a:endParaRPr lang="en-GB" sz="2800" b="1" dirty="0" smtClean="0"/>
          </a:p>
          <a:p>
            <a:r>
              <a:rPr lang="en-GB" sz="2800" b="1" dirty="0" smtClean="0"/>
              <a:t>If the woman has no such family and she is living a godly life then the church should step in to help</a:t>
            </a:r>
          </a:p>
          <a:p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CARING FOR MEMBERS IN NEED  (3 – 16</a:t>
            </a:r>
            <a:r>
              <a:rPr lang="en-US" sz="2800" b="1" dirty="0" smtClean="0"/>
              <a:t>)</a:t>
            </a:r>
            <a:endParaRPr lang="en-US" sz="2800" b="1" dirty="0" smtClean="0"/>
          </a:p>
          <a:p>
            <a:r>
              <a:rPr lang="en-GB" sz="2800" b="1" dirty="0" smtClean="0"/>
              <a:t>The primary responsibility for care lies with the widow’s own family who are themselves believers (4 – 8)</a:t>
            </a:r>
          </a:p>
          <a:p>
            <a:r>
              <a:rPr lang="en-GB" sz="2800" b="1" dirty="0" smtClean="0"/>
              <a:t>Remember that this was expected in both Jewish and Gentile society at the time, to not help would bring shame on the family</a:t>
            </a:r>
            <a:endParaRPr lang="en-GB" sz="2800" b="1" dirty="0" smtClean="0"/>
          </a:p>
          <a:p>
            <a:r>
              <a:rPr lang="en-GB" sz="2800" b="1" dirty="0" smtClean="0"/>
              <a:t>If the woman has no such family and she is living a godly life then the church should step in to help</a:t>
            </a:r>
          </a:p>
          <a:p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CARING FOR MEMBERS IN NEED  (3 – 16</a:t>
            </a:r>
            <a:r>
              <a:rPr lang="en-US" sz="2800" b="1" dirty="0" smtClean="0"/>
              <a:t>)</a:t>
            </a:r>
            <a:endParaRPr lang="en-US" sz="2800" b="1" dirty="0" smtClean="0"/>
          </a:p>
          <a:p>
            <a:r>
              <a:rPr lang="en-GB" sz="2800" b="1" dirty="0" smtClean="0"/>
              <a:t>The church does not have a responsibility to a lone widow who is living an ungodly life</a:t>
            </a:r>
          </a:p>
          <a:p>
            <a:r>
              <a:rPr lang="en-GB" sz="2800" b="1" dirty="0" smtClean="0"/>
              <a:t>Discernment is needed in recognising those in real need</a:t>
            </a:r>
          </a:p>
          <a:p>
            <a:r>
              <a:rPr lang="en-GB" sz="2800" b="1" dirty="0" smtClean="0"/>
              <a:t>Guidance regarding age</a:t>
            </a:r>
            <a:r>
              <a:rPr lang="en-GB" sz="2800" b="1" dirty="0" smtClean="0"/>
              <a:t> </a:t>
            </a:r>
            <a:r>
              <a:rPr lang="en-GB" sz="2800" b="1" dirty="0" smtClean="0"/>
              <a:t>and  conduct is given, including conduct when her husband was alive</a:t>
            </a:r>
          </a:p>
          <a:p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" y="0"/>
            <a:ext cx="8837295" cy="787791"/>
          </a:xfrm>
        </p:spPr>
        <p:txBody>
          <a:bodyPr/>
          <a:lstStyle/>
          <a:p>
            <a:pPr algn="ctr"/>
            <a:r>
              <a:rPr lang="en-US" sz="3600" b="1" dirty="0" smtClean="0"/>
              <a:t>Caring for those in need</a:t>
            </a:r>
            <a:endParaRPr lang="en-US" sz="36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6252" y="815926"/>
            <a:ext cx="6473923" cy="583809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CARING FOR MEMBERS IN NEED  (3 – 16</a:t>
            </a:r>
            <a:r>
              <a:rPr lang="en-US" sz="2800" b="1" dirty="0" smtClean="0"/>
              <a:t>)</a:t>
            </a:r>
            <a:endParaRPr lang="en-US" sz="2800" b="1" dirty="0" smtClean="0"/>
          </a:p>
          <a:p>
            <a:r>
              <a:rPr lang="en-GB" sz="2800" b="1" dirty="0" smtClean="0"/>
              <a:t>Younger widows will not be included – they may remarry and were more likely to be able to work</a:t>
            </a:r>
          </a:p>
          <a:p>
            <a:r>
              <a:rPr lang="en-GB" sz="2800" b="1" dirty="0" smtClean="0"/>
              <a:t>Paul is possibly addressing an issue in Ephesus where younger women were behaving inappropriately and still expecting the church to support them</a:t>
            </a:r>
          </a:p>
          <a:p>
            <a:r>
              <a:rPr lang="en-GB" sz="2800" b="1" dirty="0" smtClean="0"/>
              <a:t>They may have succumbed to the false teaching forbidding marriage</a:t>
            </a:r>
          </a:p>
          <a:p>
            <a:r>
              <a:rPr lang="en-GB" sz="2800" b="1" dirty="0" smtClean="0"/>
              <a:t>Some had fallen away from the faith (15)</a:t>
            </a:r>
            <a:endParaRPr lang="en-GB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11015"/>
            <a:ext cx="8226425" cy="576776"/>
          </a:xfrm>
        </p:spPr>
        <p:txBody>
          <a:bodyPr/>
          <a:lstStyle/>
          <a:p>
            <a:pPr algn="ctr"/>
            <a:r>
              <a:rPr lang="en-US" b="1" dirty="0" smtClean="0"/>
              <a:t>Caring for those in need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683347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GB" sz="3200" b="1" dirty="0" smtClean="0"/>
              <a:t>The church should identify as a family</a:t>
            </a:r>
          </a:p>
          <a:p>
            <a:r>
              <a:rPr lang="en-GB" sz="3200" b="1" dirty="0" smtClean="0"/>
              <a:t>Identify </a:t>
            </a:r>
            <a:r>
              <a:rPr lang="en-GB" sz="3200" b="1" dirty="0" smtClean="0"/>
              <a:t>those in need and establish  if they have fa</a:t>
            </a:r>
            <a:r>
              <a:rPr lang="en-GB" sz="3200" b="1" dirty="0" smtClean="0"/>
              <a:t>mily who can care for them</a:t>
            </a:r>
          </a:p>
          <a:p>
            <a:r>
              <a:rPr lang="en-GB" sz="3200" b="1" dirty="0" smtClean="0"/>
              <a:t>If they do not than the church should seek to help practically</a:t>
            </a:r>
          </a:p>
          <a:p>
            <a:r>
              <a:rPr lang="en-GB" sz="3200" b="1" dirty="0" smtClean="0"/>
              <a:t>If we have elderly parents then we should </a:t>
            </a:r>
            <a:r>
              <a:rPr lang="en-US" sz="3200" b="1" dirty="0" err="1" smtClean="0"/>
              <a:t>honour</a:t>
            </a:r>
            <a:r>
              <a:rPr lang="en-US" sz="3200" b="1" dirty="0" smtClean="0"/>
              <a:t> and provide help for them</a:t>
            </a:r>
          </a:p>
          <a:p>
            <a:r>
              <a:rPr lang="en-US" sz="3200" b="1" dirty="0" smtClean="0"/>
              <a:t>A life that pleases God is practical as well as spiritual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725</TotalTime>
  <Words>564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chri_1226_sllide</vt:lpstr>
      <vt:lpstr>1_Default Design</vt:lpstr>
      <vt:lpstr>Caring for those in need</vt:lpstr>
      <vt:lpstr>Caring for those in need</vt:lpstr>
      <vt:lpstr>Caring for those in need</vt:lpstr>
      <vt:lpstr>Caring for those in need</vt:lpstr>
      <vt:lpstr>Caring for those in need</vt:lpstr>
      <vt:lpstr>Caring for those in need</vt:lpstr>
      <vt:lpstr>Caring for those in need</vt:lpstr>
      <vt:lpstr>Caring for those in need</vt:lpstr>
      <vt:lpstr>Caring for those in need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79</cp:revision>
  <dcterms:created xsi:type="dcterms:W3CDTF">2018-03-15T09:50:49Z</dcterms:created>
  <dcterms:modified xsi:type="dcterms:W3CDTF">2018-06-11T10:33:26Z</dcterms:modified>
</cp:coreProperties>
</file>